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video/mp4" Extension="mp4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8288000" cy="10287000"/>
  <p:notesSz cx="6858000" cy="9144000"/>
  <p:embeddedFontLst>
    <p:embeddedFont>
      <p:font typeface="Montserrat Bold" charset="1" panose="00000800000000000000"/>
      <p:regular r:id="rId13"/>
    </p:embeddedFont>
    <p:embeddedFont>
      <p:font typeface="Montserrat Medium" charset="1" panose="00000600000000000000"/>
      <p:regular r:id="rId14"/>
    </p:embeddedFont>
    <p:embeddedFont>
      <p:font typeface="Montserrat" charset="1" panose="0000050000000000000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3.jpeg" Type="http://schemas.openxmlformats.org/officeDocument/2006/relationships/image"/><Relationship Id="rId4" Target="../media/VAG6d0IKRaw.mp4" Type="http://schemas.openxmlformats.org/officeDocument/2006/relationships/video"/><Relationship Id="rId5" Target="../media/VAG6d0IKRaw.mp4" Type="http://schemas.microsoft.com/office/2007/relationships/media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888" r="0" b="-7888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055399" y="1462769"/>
            <a:ext cx="8177203" cy="24963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430"/>
              </a:lnSpc>
              <a:spcBef>
                <a:spcPct val="0"/>
              </a:spcBef>
            </a:pPr>
            <a:r>
              <a:rPr lang="en-US" b="true" sz="14592">
                <a:solidFill>
                  <a:srgbClr val="D1D0D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HALO: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514350" y="3787682"/>
            <a:ext cx="17259300" cy="31597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740"/>
              </a:lnSpc>
            </a:pPr>
            <a:r>
              <a:rPr lang="en-US" sz="9100" b="true">
                <a:solidFill>
                  <a:srgbClr val="D1D0D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High-efficiency Autonomous Low-SWaP Operations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259473" y="7367541"/>
            <a:ext cx="5769054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D1D0D0"/>
                </a:solidFill>
                <a:latin typeface="Montserrat"/>
                <a:ea typeface="Montserrat"/>
                <a:cs typeface="Montserrat"/>
                <a:sym typeface="Montserrat"/>
              </a:rPr>
              <a:t>Sloan Hatter, Blake Gisclair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D1D0D0"/>
                </a:solidFill>
                <a:latin typeface="Montserrat"/>
                <a:ea typeface="Montserrat"/>
                <a:cs typeface="Montserrat"/>
                <a:sym typeface="Montserrat"/>
              </a:rPr>
              <a:t>Advisor: Dr. Ryan T. White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528634" y="576263"/>
            <a:ext cx="14732612" cy="9960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776"/>
              </a:lnSpc>
            </a:pPr>
            <a:r>
              <a:rPr lang="en-US" sz="6703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MILESTONE 3 PROGRESS MATRIX</a:t>
            </a:r>
          </a:p>
        </p:txBody>
      </p:sp>
      <p:graphicFrame>
        <p:nvGraphicFramePr>
          <p:cNvPr name="Table 4" id="4"/>
          <p:cNvGraphicFramePr>
            <a:graphicFrameLocks noGrp="true"/>
          </p:cNvGraphicFramePr>
          <p:nvPr/>
        </p:nvGraphicFramePr>
        <p:xfrm>
          <a:off x="1087706" y="1854631"/>
          <a:ext cx="16171594" cy="7964990"/>
        </p:xfrm>
        <a:graphic>
          <a:graphicData uri="http://schemas.openxmlformats.org/drawingml/2006/table">
            <a:tbl>
              <a:tblPr/>
              <a:tblGrid>
                <a:gridCol w="4750211"/>
                <a:gridCol w="3807128"/>
                <a:gridCol w="3807128"/>
                <a:gridCol w="3807128"/>
              </a:tblGrid>
              <a:tr h="103268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 b="true">
                          <a:solidFill>
                            <a:srgbClr val="FFFFF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Task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 b="true">
                          <a:solidFill>
                            <a:srgbClr val="FFFFF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Completion %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 b="true">
                          <a:solidFill>
                            <a:srgbClr val="FFFFF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Sloan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 b="true">
                          <a:solidFill>
                            <a:srgbClr val="FFFFF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To Do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508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Hardware Swap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100%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Switch out Pi for Jetson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None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508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Post Processing Scripts for Raspberry Pi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NULL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NULL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NULL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840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Run HALO on Jetson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100%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Load HALO onto Jetson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None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372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8-bit Representation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50%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Implement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Implement the INT8 quantization methods.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101218" y="2165056"/>
            <a:ext cx="12468663" cy="9960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776"/>
              </a:lnSpc>
            </a:pPr>
            <a:r>
              <a:rPr lang="en-US" sz="6703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TASKS COMPLETED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84114" y="3503589"/>
            <a:ext cx="16119772" cy="4637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755647" indent="-377824" lvl="1">
              <a:lnSpc>
                <a:spcPts val="4059"/>
              </a:lnSpc>
              <a:buFont typeface="Arial"/>
              <a:buChar char="•"/>
            </a:pPr>
            <a:r>
              <a:rPr lang="en-US" sz="34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Hardware Swap</a:t>
            </a:r>
          </a:p>
          <a:p>
            <a:pPr algn="just" marL="1511295" indent="-503765" lvl="2">
              <a:lnSpc>
                <a:spcPts val="4059"/>
              </a:lnSpc>
              <a:buFont typeface="Arial"/>
              <a:buChar char="⚬"/>
            </a:pPr>
            <a:r>
              <a:rPr lang="en-US" sz="34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Raspberry Pi 5 AI HAT+ → Jetson AGX Orin</a:t>
            </a:r>
          </a:p>
          <a:p>
            <a:pPr algn="just" marL="755647" indent="-377824" lvl="1">
              <a:lnSpc>
                <a:spcPts val="4059"/>
              </a:lnSpc>
              <a:buFont typeface="Arial"/>
              <a:buChar char="•"/>
            </a:pPr>
            <a:r>
              <a:rPr lang="en-US" sz="34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Post-Processing Scripts for Raspberry Pi</a:t>
            </a:r>
          </a:p>
          <a:p>
            <a:pPr algn="just" marL="1511295" indent="-503765" lvl="2">
              <a:lnSpc>
                <a:spcPts val="4059"/>
              </a:lnSpc>
              <a:buFont typeface="Arial"/>
              <a:buChar char="⚬"/>
            </a:pPr>
            <a:r>
              <a:rPr lang="en-US" sz="34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Pi scripts would not work on Jetson, so they have been discarded</a:t>
            </a:r>
          </a:p>
          <a:p>
            <a:pPr algn="just" marL="755647" indent="-377824" lvl="1">
              <a:lnSpc>
                <a:spcPts val="4059"/>
              </a:lnSpc>
              <a:buFont typeface="Arial"/>
              <a:buChar char="•"/>
            </a:pPr>
            <a:r>
              <a:rPr lang="en-US" sz="34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Run HALO on Jetson</a:t>
            </a:r>
          </a:p>
          <a:p>
            <a:pPr algn="just" marL="1511295" indent="-503765" lvl="2">
              <a:lnSpc>
                <a:spcPts val="4059"/>
              </a:lnSpc>
              <a:buFont typeface="Arial"/>
              <a:buChar char="⚬"/>
            </a:pPr>
            <a:r>
              <a:rPr lang="en-US" sz="34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Load HALO onto Jetson, ensure it can run</a:t>
            </a:r>
          </a:p>
          <a:p>
            <a:pPr algn="just" marL="755647" indent="-377824" lvl="1">
              <a:lnSpc>
                <a:spcPts val="4059"/>
              </a:lnSpc>
              <a:buFont typeface="Arial"/>
              <a:buChar char="•"/>
            </a:pPr>
            <a:r>
              <a:rPr lang="en-US" sz="34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8-bit Representation</a:t>
            </a:r>
          </a:p>
          <a:p>
            <a:pPr algn="just" marL="1511295" indent="-503765" lvl="2">
              <a:lnSpc>
                <a:spcPts val="4059"/>
              </a:lnSpc>
              <a:spcBef>
                <a:spcPct val="0"/>
              </a:spcBef>
              <a:buFont typeface="Arial"/>
              <a:buChar char="⚬"/>
            </a:pPr>
            <a:r>
              <a:rPr lang="en-US" sz="34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Utilize the NVIDIA TensorRT INT8 package from NVIDIA JetPack SDK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pic>
        <p:nvPicPr>
          <p:cNvPr name="Picture 3" id="3">
            <a:hlinkClick action="ppaction://media"/>
          </p:cNvPr>
          <p:cNvPicPr>
            <a:picLocks noChangeAspect="true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828800" y="1545394"/>
            <a:ext cx="14630400" cy="8229600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310660" y="687235"/>
            <a:ext cx="17666679" cy="858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32"/>
              </a:lnSpc>
            </a:pPr>
            <a:r>
              <a:rPr lang="en-US" sz="5803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DEMO</a:t>
            </a:r>
          </a:p>
        </p:txBody>
      </p:sp>
    </p:spTree>
  </p:cSld>
  <p:clrMapOvr>
    <a:masterClrMapping/>
  </p:clrMapOvr>
  <p:timing>
    <p:tnLst>
      <p:par>
        <p:cTn dur="indefinite" restart="never" nodeType="tmRoot">
          <p:childTnLst>
            <p:video>
              <p:cMediaNode vol="100000">
                <p:cTn fill="hold" display="false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888" r="0" b="-7888"/>
            </a:stretch>
          </a:blipFill>
        </p:spPr>
      </p:sp>
      <p:graphicFrame>
        <p:nvGraphicFramePr>
          <p:cNvPr name="Table 3" id="3"/>
          <p:cNvGraphicFramePr>
            <a:graphicFrameLocks noGrp="true"/>
          </p:cNvGraphicFramePr>
          <p:nvPr/>
        </p:nvGraphicFramePr>
        <p:xfrm>
          <a:off x="3226545" y="3232742"/>
          <a:ext cx="11408482" cy="5415958"/>
        </p:xfrm>
        <a:graphic>
          <a:graphicData uri="http://schemas.openxmlformats.org/drawingml/2006/table">
            <a:tbl>
              <a:tblPr/>
              <a:tblGrid>
                <a:gridCol w="5704241"/>
                <a:gridCol w="5704241"/>
              </a:tblGrid>
              <a:tr h="132249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 b="true">
                          <a:solidFill>
                            <a:srgbClr val="FFFFF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Task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 b="true">
                          <a:solidFill>
                            <a:srgbClr val="FFFFF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Sloan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249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4-bit Representation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100%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249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Tune 4-bit Model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100%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846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Research algorithms for binary quantization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100%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TextBox 4" id="4"/>
          <p:cNvSpPr txBox="true"/>
          <p:nvPr/>
        </p:nvSpPr>
        <p:spPr>
          <a:xfrm rot="0">
            <a:off x="2932525" y="1782431"/>
            <a:ext cx="12422949" cy="9960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776"/>
              </a:lnSpc>
            </a:pPr>
            <a:r>
              <a:rPr lang="en-US" sz="6703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MILESTONE 4 TASK MATRIX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101218" y="2165056"/>
            <a:ext cx="12468663" cy="9960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776"/>
              </a:lnSpc>
            </a:pPr>
            <a:r>
              <a:rPr lang="en-US" sz="6703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MILESTONE 4 TASKS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84114" y="3503589"/>
            <a:ext cx="16119772" cy="4637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755647" indent="-377824" lvl="1">
              <a:lnSpc>
                <a:spcPts val="4059"/>
              </a:lnSpc>
              <a:buFont typeface="Arial"/>
              <a:buChar char="•"/>
            </a:pPr>
            <a:r>
              <a:rPr lang="en-US" sz="34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4-bit Representation</a:t>
            </a:r>
          </a:p>
          <a:p>
            <a:pPr algn="just" marL="1511295" indent="-503765" lvl="2">
              <a:lnSpc>
                <a:spcPts val="4059"/>
              </a:lnSpc>
              <a:buFont typeface="Arial"/>
              <a:buChar char="⚬"/>
            </a:pPr>
            <a:r>
              <a:rPr lang="en-US" sz="34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Utilize the NVIDIA TensorRT INT4 package from NVIDIA JetPack SDK </a:t>
            </a:r>
          </a:p>
          <a:p>
            <a:pPr algn="just" marL="755647" indent="-377824" lvl="1">
              <a:lnSpc>
                <a:spcPts val="4059"/>
              </a:lnSpc>
              <a:buFont typeface="Arial"/>
              <a:buChar char="•"/>
            </a:pPr>
            <a:r>
              <a:rPr lang="en-US" sz="34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Tune 4-bit Model</a:t>
            </a:r>
          </a:p>
          <a:p>
            <a:pPr algn="just" marL="1511295" indent="-503765" lvl="2">
              <a:lnSpc>
                <a:spcPts val="4059"/>
              </a:lnSpc>
              <a:buFont typeface="Arial"/>
              <a:buChar char="⚬"/>
            </a:pPr>
            <a:r>
              <a:rPr lang="en-US" sz="34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Utilize the Quantized-Aware Training method from the NVIDIA TensorRT package</a:t>
            </a:r>
          </a:p>
          <a:p>
            <a:pPr algn="just" marL="755647" indent="-377824" lvl="1">
              <a:lnSpc>
                <a:spcPts val="4059"/>
              </a:lnSpc>
              <a:buFont typeface="Arial"/>
              <a:buChar char="•"/>
            </a:pPr>
            <a:r>
              <a:rPr lang="en-US" sz="34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Research Algorithms for Binary Quantization</a:t>
            </a:r>
          </a:p>
          <a:p>
            <a:pPr algn="just" marL="1511295" indent="-503765" lvl="2">
              <a:lnSpc>
                <a:spcPts val="4059"/>
              </a:lnSpc>
              <a:spcBef>
                <a:spcPct val="0"/>
              </a:spcBef>
              <a:buFont typeface="Arial"/>
              <a:buChar char="⚬"/>
            </a:pPr>
            <a:r>
              <a:rPr lang="en-US" sz="34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Research 1-bit quantization algorithms that focus on recouping accuracy loss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822397" y="2939175"/>
            <a:ext cx="12643206" cy="2057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00"/>
              </a:lnSpc>
              <a:spcBef>
                <a:spcPct val="0"/>
              </a:spcBef>
            </a:pPr>
            <a:r>
              <a:rPr lang="en-US" b="true" sz="12000">
                <a:solidFill>
                  <a:srgbClr val="D1D0D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THANK YOU!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822397" y="5061825"/>
            <a:ext cx="12643206" cy="2057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00"/>
              </a:lnSpc>
              <a:spcBef>
                <a:spcPct val="0"/>
              </a:spcBef>
            </a:pPr>
            <a:r>
              <a:rPr lang="en-US" b="true" sz="12000">
                <a:solidFill>
                  <a:srgbClr val="D1D0D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QUESTIONS?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DAG5FraL2eU</dc:identifier>
  <dcterms:modified xsi:type="dcterms:W3CDTF">2011-08-01T06:04:30Z</dcterms:modified>
  <cp:revision>1</cp:revision>
  <dc:title>Milestone 3 HALO Presentation</dc:title>
</cp:coreProperties>
</file>